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8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06B4D9-1193-4484-F8EE-2F9D2CBF4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124AAFE-D045-B8F4-BEAF-EB2E2C5C8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DAEBA4-3F11-0993-F794-05BA168A0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B7C5A9-3753-B0A7-3405-89F58709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8D62E1-1EFF-FB47-B7CC-937BCF87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587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10B839-E2AD-02F6-353C-4CB0B1D88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A484FE7-0CFE-9044-1C82-895C0D1CA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96FFF3-59A4-E518-97CE-00E49859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3E422A-1DF9-5683-8BC1-DDD6E0E0A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5D06A8-1274-8C5C-C3FE-B1FB5563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09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8C4B366-2331-B88D-7B69-D1205405C8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EEFCE68-4103-5B94-DBA0-48824FE0D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A06507-801B-FAE2-D9FA-55A70C27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AA3ACD-C0AF-6AC1-B43B-8C0E12C50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1892FC-A06A-166C-34DC-FDA4AF6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311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4218F9-7C1A-33D4-50BA-8BBA1478C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759E92-AB68-DC8B-92E9-D73173D46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8E646D-E55F-96DE-0111-FC81418D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818F65-0E30-51A8-9C9F-206D6C68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E76D79-C42E-85FB-679C-94829CE1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2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162C1A-A1B0-E2BB-A108-9B87DEB74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954A6A4-AE22-0BEC-03E0-B3D38E132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8D0F7F-AB6D-853B-945A-20A6A8A1D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8CC810-7FCB-8AE2-5150-9893C6372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A1D808F-7248-A36A-E126-FDE6E8829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177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779C27-5A8F-237A-C9FF-24958E992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0F62FC-ABCE-9036-0AEB-FD94B332B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567DA7-49D3-B3C5-AF37-7A3E28A00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25759F6-5E80-7EF2-7C79-7AFC696F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3E16474-06EA-BF7F-9CB0-7DC746EB5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85A6BC1-D6BF-29A6-D2B3-CE851605E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832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DAE4A0-C154-45F5-9C03-32EF76D92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20BF5D8-A75F-3F85-8DAA-C1106908E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B4216A0-7D64-21B2-1305-57FF467BE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3A52641-9FE5-035D-366A-7709B782D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FB332C3-2017-4B6C-3D5B-D8392D8A1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B6377F8-1664-36CC-D507-6131EA66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E874F1E-B373-926C-C4A3-87DAA272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C78C994-0458-A62E-D0DE-49145ADD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583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A83952-831F-0A36-59AC-FF6A74ED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A768362-BCE2-6437-DA13-319962DE4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4BCB34D-4CC1-EF9A-DA2A-A3E98810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9E98E98-2CDF-11F7-CCA0-0495A083C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59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39F6D42-FBC8-D75E-812B-4137EC2A0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38F0A60-7480-48FA-1CF2-235BA3BA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5136E5-6792-E23D-B066-F839FFBBC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45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6A0E21-98EF-D9AE-FD2E-FB6B4F2C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5072BF-6E9E-8161-4326-93454D1CF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B30BB92-01CC-D59A-0C9C-CD7918901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39D68CD-5F92-EAAF-7B0D-111256C0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B60123F-1F1D-4B8D-E12D-72B869CB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9C4FF90-A4C4-4CD9-1A20-E8DB9F601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8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56EFB8-3A08-2E1F-5ADF-12718C1F6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B623EF3-F3B1-9CE5-36C1-3213CDE47F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822B726-356B-4D3A-E41C-447A4A243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A940A7F-34AF-C562-0199-1E14F1412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8AEA4EE-E5B6-09A1-AE63-289ED2D5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43139F-39C5-5F96-3791-49FD9CF0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722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DF77E6A-A2A4-AD46-316B-1E5274E93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A86C97A-4D72-56CE-92CF-159E13325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8C1937-3CBB-685D-6E58-0B31406B5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74C3-24B7-4A8B-9178-35D1E3DE8FD6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B7E216-9985-A0FC-0BBE-3250A52FA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4AD967-0C2A-3A94-2A0E-EE71A74BA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B2C9C-98C8-4030-A130-EA7932CD23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22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sip.lex.pl/?utm_source=Alert&amp;utm_medium=Mail&amp;utm_campaign=AlertZam-20240304**Aakt*21944279*g_alert__;Iy8vLw!!HMLeYTom!BedNynEMuGQmHYf-UyW3ONbqvnHUzZYqHVlcRZnfl_r7ka4WJdUVjK6-mXq44m2Can7YbyxIrunZUw1ZlJks96JKSjSWTJEe$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B49916-32A9-3F4B-CBFA-0492152E78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6"/>
                </a:solidFill>
              </a:rPr>
              <a:t>INFORMACJA O NOWOSCIACH W PRZEPISACH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4F25E6D-2797-ACB8-F16A-83E98D1FA1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150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073CB4-752C-1128-83A5-7F0F60F2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6.03.2024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76B854-B182-B6E9-4A4A-9FF7686FD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Opublikowany został akt wykonawczy: Zmiana rozporządzenia w sprawie przygotowania zawodowego młodocianych i ich wynagradzania; </a:t>
            </a:r>
            <a:r>
              <a:rPr lang="pl-PL" u="sng" dirty="0">
                <a:solidFill>
                  <a:srgbClr val="0000FF"/>
                </a:solidFill>
                <a:latin typeface="ubuntu" panose="020B0504030602030204" pitchFamily="34" charset="0"/>
              </a:rPr>
              <a:t>Dz.U.2024.322 </a:t>
            </a:r>
            <a:r>
              <a:rPr lang="pl-PL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który wszedł w życie dnia 07.03.2024.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7382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A1BE4F-A173-EF4A-6F28-8F6F0CE7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Przygotowanie zawodowe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AB7311-B23F-27CC-E43D-2659C2954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Poniżej przedstawiam istotne zmiany wprowadzone w tym zakresie:</a:t>
            </a:r>
          </a:p>
          <a:p>
            <a:pPr algn="l">
              <a:buFont typeface="+mj-lt"/>
              <a:buAutoNum type="arabicPeriod"/>
            </a:pPr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Rodzaje przygotowania zawodowego młodocianych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Przygotowanie zawodowe młodocianych pracowników, zwanych dalej “młodocianymi”, może odbywać się przez: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Naukę zawodu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: Ma na celu przygotowanie młodocianego do pracy jako wykwalifikowany pracownik lub czeladnik. Obejmuje praktyczną naukę zawodu organizowaną u pracodawcy oraz dokształcanie teoretyczne.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pl-PL" b="1" dirty="0">
                <a:solidFill>
                  <a:srgbClr val="111111"/>
                </a:solidFill>
                <a:latin typeface="-apple-system"/>
              </a:rPr>
              <a:t>Przyuczenie do wykonywania określonej pracy</a:t>
            </a:r>
            <a:r>
              <a:rPr lang="pl-PL" dirty="0">
                <a:solidFill>
                  <a:srgbClr val="111111"/>
                </a:solidFill>
                <a:latin typeface="-apple-system"/>
              </a:rPr>
              <a:t>: Przygotowuje młodocianego do pracy jako przyuczony pracownik i może dotyczyć wybranych prac związanych z nauką zawodu.</a:t>
            </a:r>
            <a:endParaRPr lang="pl-PL" b="0" i="0" dirty="0">
              <a:solidFill>
                <a:srgbClr val="111111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5325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99EBF0-659A-8BB3-8E52-43F986D42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Przygotowanie zawodowe </a:t>
            </a:r>
            <a:r>
              <a:rPr lang="pl-PL" sz="3200" b="1" dirty="0" err="1">
                <a:solidFill>
                  <a:schemeClr val="accent6"/>
                </a:solidFill>
              </a:rPr>
              <a:t>młodociacych</a:t>
            </a:r>
            <a:endParaRPr lang="pl-PL" sz="3200" b="1" dirty="0">
              <a:solidFill>
                <a:schemeClr val="accent6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A205BF-0A05-9DEC-88CE-ECE088A1B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Podmioty uprawnione do prowadzenia przygotowania zawodowego młodocianych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Przygotowanie zawodowe młodocianych może prowadzić: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Pracodawca.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Osoba prowadząca zakład pracy w imieniu pracodawcy.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111111"/>
                </a:solidFill>
                <a:latin typeface="-apple-system"/>
              </a:rPr>
              <a:t>Osoba zatrudniona u pracodawcy (pod warunkiem posiadania kwalifikacji wymaganych od instruktorów praktycznej nauki zawodu.</a:t>
            </a:r>
            <a:endParaRPr lang="pl-PL" b="0" i="0" dirty="0">
              <a:solidFill>
                <a:srgbClr val="111111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63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F7FB25-0CFD-209E-3F6F-695BA3BA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Przygotowanie zawodowe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449A5C-EB31-87C2-E06D-EB74B79D5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Umowa o pracę z młodocianym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111111"/>
                </a:solidFill>
                <a:latin typeface="-apple-system"/>
              </a:rPr>
              <a:t>Pracodawca jest obowiązany zawrzeć z młodocianym na piśmie umowę o pracę w celu przygotowania zawodowego, zgodnie z przepisami Kodeksu pracy.</a:t>
            </a:r>
            <a:endParaRPr lang="pl-PL" b="0" i="0" dirty="0">
              <a:solidFill>
                <a:srgbClr val="111111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8189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A4C5A9-EA0B-DA74-E880-829716B7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Przygotowanie zawodowe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0F4399-3E8A-5DDD-8085-776EE5AAD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Zawiadomienie organów administracji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O zawarciu umowy o pracę z młodocianym, pracodawca zawiadamia wójta (burmistrza, prezydenta miasta) właściwego ze względu na miejsce zamieszkania młodocianego. </a:t>
            </a:r>
            <a:r>
              <a:rPr lang="pl-PL" dirty="0">
                <a:solidFill>
                  <a:srgbClr val="111111"/>
                </a:solidFill>
                <a:latin typeface="-apple-system"/>
              </a:rPr>
              <a:t>W przypadku pracodawcy będącego rzemieślnikiem, również izbę rzemieślniczą właściwą ze względu na siedzibę rzemieślnika.</a:t>
            </a:r>
            <a:endParaRPr lang="pl-PL" b="0" i="0" dirty="0">
              <a:solidFill>
                <a:srgbClr val="111111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2940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CF84F3-697F-111D-8C4D-26CF70768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Przygotowanie zawodowe młodocianych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BA9C16-4853-1395-4C20-9C4D76C2A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Uaktualnienie wynagrodzenia młodocianych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 w okresie nauki zawodu również zostało uwzględnione w nowelizacji. Stosunek procentowy wynagrodzenia młodocianego w poszczególnych latach nauki został podwyższony: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Pierwszy rok nauki: nie mniej niż 8%.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Drugi rok nauki: nie mniej niż 9%.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111111"/>
                </a:solidFill>
                <a:latin typeface="-apple-system"/>
              </a:rPr>
              <a:t>Trzeci rok nauki: nie mniej niż 10% </a:t>
            </a:r>
            <a:endParaRPr lang="pl-PL" b="0" i="0" dirty="0">
              <a:solidFill>
                <a:srgbClr val="111111"/>
              </a:solidFill>
              <a:effectLst/>
              <a:latin typeface="-apple-system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2583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4B504-0775-17B5-E573-30F719446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11.03.2024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1C516F-CAF0-99F7-03A4-45DD0D197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Opublikowany został tekst jednolity: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Ustawy z dnia 2 marca 2020 r. o szczególnych rozwiązaniach związanych z zapobieganiem, przeciwdziałaniem i zwalczaniem COVID-19, innych chorób zakaźnych oraz wywołanych nimi sytuacji kryzysowych; </a:t>
            </a:r>
            <a:r>
              <a:rPr lang="pl-PL" u="sng" dirty="0">
                <a:solidFill>
                  <a:srgbClr val="0000FF"/>
                </a:solidFill>
                <a:latin typeface="ubuntu" panose="020B0504030602030204" pitchFamily="34" charset="0"/>
              </a:rPr>
              <a:t>Dz.U.2024.340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342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66BABB-79F3-52D1-5F97-DAA220EB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0" i="0" dirty="0">
                <a:solidFill>
                  <a:srgbClr val="77BF4F"/>
                </a:solidFill>
                <a:effectLst/>
                <a:latin typeface="Tahoma" panose="020B0604030504040204" pitchFamily="34" charset="0"/>
              </a:rPr>
              <a:t> 26.01.2024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87958D1-0F2D-FA4F-D26F-1FDC0500B59C}"/>
              </a:ext>
            </a:extLst>
          </p:cNvPr>
          <p:cNvSpPr txBox="1"/>
          <p:nvPr/>
        </p:nvSpPr>
        <p:spPr>
          <a:xfrm>
            <a:off x="729049" y="2619631"/>
            <a:ext cx="1039821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Opublikowany został tekst jednolity: </a:t>
            </a:r>
          </a:p>
          <a:p>
            <a:r>
              <a:rPr lang="pl-PL" sz="32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Ustawy z dnia 13 kwietnia 2007 r. o Państwowej Inspekcji Pracy; </a:t>
            </a:r>
            <a:r>
              <a:rPr lang="pl-PL" sz="3200" u="sng" dirty="0">
                <a:solidFill>
                  <a:srgbClr val="0000FF"/>
                </a:solidFill>
                <a:latin typeface="ubuntu" panose="020B0504030602030204" pitchFamily="34" charset="0"/>
              </a:rPr>
              <a:t>Dz.U.2024.97 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73621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01C5F-5D32-F80B-60AE-9DDF6564E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77BF4F"/>
                </a:solidFill>
                <a:effectLst/>
                <a:latin typeface="Tahoma" panose="020B0604030504040204" pitchFamily="34" charset="0"/>
              </a:rPr>
              <a:t> 08.02.2024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D4C97A5-7010-25A1-DA80-02ABBFA6D83B}"/>
              </a:ext>
            </a:extLst>
          </p:cNvPr>
          <p:cNvSpPr txBox="1"/>
          <p:nvPr/>
        </p:nvSpPr>
        <p:spPr>
          <a:xfrm>
            <a:off x="617838" y="2051222"/>
            <a:ext cx="1100987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Opublikowany został tekst jednolity Rozporządzenia Ministra Zdrowia z dnia 24 lipca 2012 r. w sprawie substancji chemicznych, ich mieszanin, czynników lub procesów technologicznych o działaniu rakotwórczym lub mutagennym w środowisku pracy; </a:t>
            </a:r>
            <a:r>
              <a:rPr lang="pl-PL" sz="2800" u="sng" dirty="0">
                <a:solidFill>
                  <a:srgbClr val="0000FF"/>
                </a:solidFill>
                <a:latin typeface="ubuntu" panose="020B0504030602030204" pitchFamily="34" charset="0"/>
              </a:rPr>
              <a:t>Dz.U.2024.156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3191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B4133E-B6B7-6F2D-23B7-05250BE0C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77BF4F"/>
                </a:solidFill>
                <a:effectLst/>
                <a:latin typeface="Tahoma" panose="020B0604030504040204" pitchFamily="34" charset="0"/>
              </a:rPr>
              <a:t> 23.02.2024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DBA6168-DC23-076D-68CC-EE5BC5502AAA}"/>
              </a:ext>
            </a:extLst>
          </p:cNvPr>
          <p:cNvSpPr txBox="1"/>
          <p:nvPr/>
        </p:nvSpPr>
        <p:spPr>
          <a:xfrm>
            <a:off x="296562" y="2690336"/>
            <a:ext cx="1135585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Opublikowany został akt: Wysokość kwot jednorazowych odszkodowań z tytułu wypadku przy pracy lub choroby zawodowej w okresie od dnia 1 kwietnia 2024 r. do dnia 31 marca 2025 r; </a:t>
            </a:r>
            <a:r>
              <a:rPr lang="pl-PL" u="sng" dirty="0">
                <a:solidFill>
                  <a:srgbClr val="0000FF"/>
                </a:solidFill>
                <a:latin typeface="ubuntu" panose="020B0504030602030204" pitchFamily="34" charset="0"/>
              </a:rPr>
              <a:t>M.P.2024.162 </a:t>
            </a:r>
            <a:r>
              <a:rPr lang="pl-PL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który dnia 01.04.2024  zmienia akt poprzedni.</a:t>
            </a:r>
          </a:p>
          <a:p>
            <a:endParaRPr lang="pl-PL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Obwieszczenie Ministra Rodziny, Pracy i Polityki Społecznej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 z dnia </a:t>
            </a:r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21 lutego 2024 r.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 ogłasza nowe wysokości kwot jednorazowych odszkodowań z tytułu wypadku przy pracy lub choroby zawodowej w okresie od dnia </a:t>
            </a:r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1 kwietnia 2024 r.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 do dnia </a:t>
            </a:r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31 marca 2025 r.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r>
              <a:rPr lang="pl-PL" dirty="0">
                <a:solidFill>
                  <a:srgbClr val="111111"/>
                </a:solidFill>
                <a:latin typeface="-apple-system"/>
              </a:rPr>
              <a:t>Oto szczegóły:</a:t>
            </a:r>
          </a:p>
          <a:p>
            <a:pPr algn="l"/>
            <a:r>
              <a:rPr lang="pl-PL" b="1" dirty="0">
                <a:solidFill>
                  <a:srgbClr val="111111"/>
                </a:solidFill>
                <a:latin typeface="-apple-system"/>
              </a:rPr>
              <a:t>- </a:t>
            </a:r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1431 zł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 za każdy procent stałego lub długotrwałego uszczerbku na zdrowiu (art. 12 ust. 1 ustawy).</a:t>
            </a:r>
          </a:p>
          <a:p>
            <a:pPr algn="l"/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-</a:t>
            </a:r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 1431 zł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 za każdy procent stałego lub długotrwałego uszczerbku na zdrowiu, z tytułu zwiększenia tego uszczerbku co najmniej o 10 punktów procentowych (art. 12 ust. 2 ustawy).</a:t>
            </a:r>
          </a:p>
          <a:p>
            <a:pPr algn="l"/>
            <a:r>
              <a:rPr lang="pl-PL" b="1" dirty="0">
                <a:solidFill>
                  <a:srgbClr val="111111"/>
                </a:solidFill>
                <a:latin typeface="-apple-system"/>
              </a:rPr>
              <a:t>- </a:t>
            </a:r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25 044 zł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 z tytułu orzeczenia całkowitej niezdolności do pracy oraz niezdolności do samodzielnej egzystencji ubezpieczonego (art. 12 ust. 3 ustawy).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1578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8FE51D-A212-4893-D423-6D11FD35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470" y="365125"/>
            <a:ext cx="10402330" cy="814945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Obwieszczenie Ministra Rodziny, Prazy i Polityki Społecznej</a:t>
            </a:r>
            <a:r>
              <a:rPr lang="pl-PL" sz="3200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7AEEF2-848F-C30A-93F1-25A0FA2C3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25 044 zł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 z tytułu orzeczenia całkowitej niezdolności do pracy oraz niezdolności do samodzielnej egzystencji wskutek pogorszenia się stanu zdrowia rencisty (art. 12 ust. 4 ustawy).</a:t>
            </a:r>
          </a:p>
          <a:p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128 799 zł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, jeżeli do jednorazowego odszkodowania jest uprawniony małżonek lub dziecko zmarłego ubezpieczonego lub rencisty (art. 14 ust. 1 pkt 1 ustawy).</a:t>
            </a:r>
          </a:p>
          <a:p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64 399 zł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, jeżeli do jednorazowego odszkodowania jest uprawniony członek rodziny zmarłego ubezpieczonego lub rencisty inny niż małżonek lub dziecko (art. 14 ust. 1 pkt 2 ustawy).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719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8BC745-C46A-A992-A972-AF7B236B3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Obwieszczenie Ministra Rodziny, Pracy i Polityki Społecznej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4A67B5-9816-3AE4-C373-F0C315335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128 799 zł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, jeżeli do jednorazowego odszkodowania są uprawnieni równocześnie małżonek i jedno lub więcej dzieci zmarłego ubezpieczonego lub rencisty, oraz </a:t>
            </a:r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25 044 zł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 z tytułu zwiększenia tego odszkodowania przysługującego na każde z tych dzieci (art. 14 ust. 2 pkt 1 ustawy).</a:t>
            </a:r>
          </a:p>
          <a:p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128 799 zł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, jeżeli do jednorazowego odszkodowania jest uprawnionych równocześnie dwoje lub więcej dzieci zmarłego ubezpieczonego lub rencisty, oraz </a:t>
            </a:r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25 044 zł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 z tytułu zwiększenia tego odszkodowania przysługującego na drugie i każde następne dziecko (art. 14 ust. 2 pkt 2 ustawy).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655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62E8E-A2CE-2D9B-07C7-ACBCD34CD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Obwieszczenie Ministra Rodziny, Pracy i Polityki Społecznej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C425FC-F85E-D7D2-ABD1-29B4F1325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111111"/>
                </a:solidFill>
                <a:effectLst/>
                <a:latin typeface="-apple-system"/>
              </a:rPr>
              <a:t>25 044 zł</a:t>
            </a:r>
            <a:r>
              <a:rPr lang="pl-PL" b="0" i="0" dirty="0">
                <a:solidFill>
                  <a:srgbClr val="111111"/>
                </a:solidFill>
                <a:effectLst/>
                <a:latin typeface="-apple-system"/>
              </a:rPr>
              <a:t>, jeżeli obok małżonka lub dzieci do jednorazowego odszkodowania są uprawnieni równocześnie inni członkowie rodziny zmarłego ubezpieczonego lub rencisty, każdemu z nich niezależnie od odszkodowania przysługującego małżonkowi lub dzieciom (art. 14 ust. </a:t>
            </a:r>
            <a:r>
              <a:rPr lang="pl-PL" dirty="0">
                <a:latin typeface="-apple-system"/>
              </a:rPr>
              <a:t>3 ustawy).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886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63272-6D46-124E-B208-5D827A7EC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28.02.2024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34E8D3-009E-9111-738D-B87F0633F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Opublikowany został tekst jednolity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Ustawy z dnia 24 sierpnia 1991 r. o ochronie przeciwpożarowej; </a:t>
            </a:r>
            <a:r>
              <a:rPr lang="pl-PL" u="sng" dirty="0">
                <a:solidFill>
                  <a:srgbClr val="0000FF"/>
                </a:solidFill>
                <a:latin typeface="ubuntu" panose="020B0504030602030204" pitchFamily="34" charset="0"/>
              </a:rPr>
              <a:t>Dz.U.2024.275 </a:t>
            </a:r>
            <a:r>
              <a:rPr lang="pl-PL" u="sng" dirty="0" err="1">
                <a:solidFill>
                  <a:srgbClr val="0000FF"/>
                </a:solidFill>
                <a:latin typeface="ubuntu" panose="020B0504030602030204" pitchFamily="34" charset="0"/>
              </a:rPr>
              <a:t>t.j</a:t>
            </a:r>
            <a:r>
              <a:rPr lang="pl-PL" u="sng" dirty="0">
                <a:solidFill>
                  <a:srgbClr val="0000FF"/>
                </a:solidFill>
                <a:latin typeface="ubuntu" panose="020B0504030602030204" pitchFamily="34" charset="0"/>
              </a:rPr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1234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A8EEA7-FB31-4834-9AF1-C35BE72F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/>
                </a:solidFill>
              </a:rPr>
              <a:t>7.03.2024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B58F0-FDA4-5E72-256F-FB8C3B384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 Wszedł w życie akt wykonawczy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Bezpieczeństwo i higiena pracy przy obsłudze ciągników, maszyn, narzędzi i urządzeń technicznych stosowanych w rolnictwie; </a:t>
            </a:r>
            <a:r>
              <a:rPr lang="pl-PL" b="0" i="0" u="sng" dirty="0">
                <a:solidFill>
                  <a:srgbClr val="0000FF"/>
                </a:solidFill>
                <a:effectLst/>
                <a:latin typeface="ubuntu" panose="020B0504030602030204" pitchFamily="34" charset="0"/>
                <a:hlinkClick r:id="rId2"/>
              </a:rPr>
              <a:t>Dz.U.2024.228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2662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883</Words>
  <Application>Microsoft Office PowerPoint</Application>
  <PresentationFormat>Panoramiczny</PresentationFormat>
  <Paragraphs>56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-apple-system</vt:lpstr>
      <vt:lpstr>Arial</vt:lpstr>
      <vt:lpstr>Calibri</vt:lpstr>
      <vt:lpstr>Calibri Light</vt:lpstr>
      <vt:lpstr>Tahoma</vt:lpstr>
      <vt:lpstr>ubuntu</vt:lpstr>
      <vt:lpstr>Motyw pakietu Office</vt:lpstr>
      <vt:lpstr>INFORMACJA O NOWOSCIACH W PRZEPISACH</vt:lpstr>
      <vt:lpstr> 26.01.2024</vt:lpstr>
      <vt:lpstr> 08.02.2024</vt:lpstr>
      <vt:lpstr> 23.02.2024</vt:lpstr>
      <vt:lpstr>Obwieszczenie Ministra Rodziny, Prazy i Polityki Społecznej </vt:lpstr>
      <vt:lpstr>Obwieszczenie Ministra Rodziny, Pracy i Polityki Społecznej</vt:lpstr>
      <vt:lpstr>Obwieszczenie Ministra Rodziny, Pracy i Polityki Społecznej</vt:lpstr>
      <vt:lpstr>28.02.2024</vt:lpstr>
      <vt:lpstr>7.03.2024</vt:lpstr>
      <vt:lpstr>6.03.2024</vt:lpstr>
      <vt:lpstr>Przygotowanie zawodowe młodocianych</vt:lpstr>
      <vt:lpstr>Przygotowanie zawodowe młodociacych</vt:lpstr>
      <vt:lpstr>Przygotowanie zawodowe młodocianych</vt:lpstr>
      <vt:lpstr>Przygotowanie zawodowe młodocianych</vt:lpstr>
      <vt:lpstr>Przygotowanie zawodowe młodocianych</vt:lpstr>
      <vt:lpstr>11.03.2024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NOWOSCIACH W PRZEPISACH</dc:title>
  <dc:creator>Anna Matusiak</dc:creator>
  <cp:lastModifiedBy>Jerzy Gołda</cp:lastModifiedBy>
  <cp:revision>1</cp:revision>
  <dcterms:created xsi:type="dcterms:W3CDTF">2024-03-14T11:22:40Z</dcterms:created>
  <dcterms:modified xsi:type="dcterms:W3CDTF">2024-03-15T01:02:56Z</dcterms:modified>
</cp:coreProperties>
</file>